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5" r:id="rId4"/>
    <p:sldId id="287" r:id="rId5"/>
    <p:sldId id="270" r:id="rId6"/>
    <p:sldId id="259" r:id="rId7"/>
    <p:sldId id="283" r:id="rId8"/>
    <p:sldId id="275" r:id="rId9"/>
    <p:sldId id="286" r:id="rId10"/>
    <p:sldId id="288" r:id="rId11"/>
    <p:sldId id="279" r:id="rId12"/>
    <p:sldId id="280" r:id="rId13"/>
    <p:sldId id="266" r:id="rId14"/>
    <p:sldId id="277" r:id="rId15"/>
  </p:sldIdLst>
  <p:sldSz cx="5329238" cy="7561263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1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93943" autoAdjust="0"/>
  </p:normalViewPr>
  <p:slideViewPr>
    <p:cSldViewPr>
      <p:cViewPr varScale="1">
        <p:scale>
          <a:sx n="132" d="100"/>
          <a:sy n="132" d="100"/>
        </p:scale>
        <p:origin x="4572" y="138"/>
      </p:cViewPr>
      <p:guideLst>
        <p:guide orient="horz" pos="2382"/>
        <p:guide pos="1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EC777-CED4-4BC2-92FD-061601CC1D5F}" type="datetimeFigureOut">
              <a:rPr lang="el-GR" smtClean="0"/>
              <a:t>22/4/2026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44538"/>
            <a:ext cx="26225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8B173-9EA8-40E7-8F0B-FBC5198F32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423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8B173-9EA8-40E7-8F0B-FBC5198F327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741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99693" y="2348894"/>
            <a:ext cx="4529852" cy="1620771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99387" y="4284717"/>
            <a:ext cx="3730467" cy="19323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D554-19E9-426A-86FA-E1A3777E8E22}" type="datetime6">
              <a:rPr lang="en-US" smtClean="0"/>
              <a:t>April 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/>
              <a:t>Οδηγιες</a:t>
            </a:r>
            <a:r>
              <a:rPr lang="el-GR" dirty="0"/>
              <a:t> </a:t>
            </a:r>
            <a:r>
              <a:rPr lang="el-GR" dirty="0" err="1"/>
              <a:t>Χρηση</a:t>
            </a:r>
            <a:r>
              <a:rPr lang="el-GR" dirty="0"/>
              <a:t> Αεροστρωματος </a:t>
            </a:r>
            <a:r>
              <a:rPr lang="el-GR" dirty="0" err="1"/>
              <a:t>Κατακλισεως</a:t>
            </a:r>
            <a:r>
              <a:rPr lang="el-GR" dirty="0"/>
              <a:t> 0223005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8B75-534E-4832-8973-798725A1773E}" type="datetime6">
              <a:rPr lang="en-US" smtClean="0"/>
              <a:t>April 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/>
              <a:t>Οδηγιες</a:t>
            </a:r>
            <a:r>
              <a:rPr lang="el-GR" dirty="0"/>
              <a:t> </a:t>
            </a:r>
            <a:r>
              <a:rPr lang="el-GR" dirty="0" err="1"/>
              <a:t>Χρηση</a:t>
            </a:r>
            <a:r>
              <a:rPr lang="el-GR" dirty="0"/>
              <a:t> Αεροστρωματος </a:t>
            </a:r>
            <a:r>
              <a:rPr lang="el-GR" dirty="0" err="1"/>
              <a:t>Κατακλισεως</a:t>
            </a:r>
            <a:r>
              <a:rPr lang="el-GR" dirty="0"/>
              <a:t> 0223005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3863698" y="302802"/>
            <a:ext cx="1199079" cy="6451578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266463" y="302802"/>
            <a:ext cx="3508415" cy="6451578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E78D-25DC-46CC-B0EF-559E924E545C}" type="datetime6">
              <a:rPr lang="en-US" smtClean="0"/>
              <a:t>April 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/>
              <a:t>Οδηγιες</a:t>
            </a:r>
            <a:r>
              <a:rPr lang="el-GR" dirty="0"/>
              <a:t> </a:t>
            </a:r>
            <a:r>
              <a:rPr lang="el-GR" dirty="0" err="1"/>
              <a:t>Χρηση</a:t>
            </a:r>
            <a:r>
              <a:rPr lang="el-GR" dirty="0"/>
              <a:t> Αεροστρωματος </a:t>
            </a:r>
            <a:r>
              <a:rPr lang="el-GR" dirty="0" err="1"/>
              <a:t>Κατακλισεως</a:t>
            </a:r>
            <a:r>
              <a:rPr lang="el-GR" dirty="0"/>
              <a:t> 0223005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2B04-641B-4F5B-A54A-D7E6A5B99844}" type="datetime6">
              <a:rPr lang="en-US" smtClean="0"/>
              <a:t>April 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/>
              <a:t>Οδηγιες</a:t>
            </a:r>
            <a:r>
              <a:rPr lang="el-GR" dirty="0"/>
              <a:t> </a:t>
            </a:r>
            <a:r>
              <a:rPr lang="el-GR" dirty="0" err="1"/>
              <a:t>Χρηση</a:t>
            </a:r>
            <a:r>
              <a:rPr lang="el-GR" dirty="0"/>
              <a:t> Αεροστρωματος </a:t>
            </a:r>
            <a:r>
              <a:rPr lang="el-GR" dirty="0" err="1"/>
              <a:t>Κατακλισεως</a:t>
            </a:r>
            <a:r>
              <a:rPr lang="el-GR" dirty="0"/>
              <a:t> 0223005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0974" y="4858812"/>
            <a:ext cx="4529852" cy="15017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20974" y="3204786"/>
            <a:ext cx="4529852" cy="16540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8100-A595-4CDA-B8DC-7DC3CC22EBB7}" type="datetime6">
              <a:rPr lang="en-US" smtClean="0"/>
              <a:t>April 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/>
              <a:t>Οδηγιες</a:t>
            </a:r>
            <a:r>
              <a:rPr lang="el-GR" dirty="0"/>
              <a:t> </a:t>
            </a:r>
            <a:r>
              <a:rPr lang="el-GR" dirty="0" err="1"/>
              <a:t>Χρηση</a:t>
            </a:r>
            <a:r>
              <a:rPr lang="el-GR" dirty="0"/>
              <a:t> Αεροστρωματος </a:t>
            </a:r>
            <a:r>
              <a:rPr lang="el-GR" dirty="0" err="1"/>
              <a:t>Κατακλισεως</a:t>
            </a:r>
            <a:r>
              <a:rPr lang="el-GR" dirty="0"/>
              <a:t> 0223005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66462" y="1764296"/>
            <a:ext cx="2353747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709029" y="1764296"/>
            <a:ext cx="2353747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4DCE-B54B-4E15-B3AE-68E1A64CCC75}" type="datetime6">
              <a:rPr lang="en-US" smtClean="0"/>
              <a:t>April 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/>
              <a:t>Οδηγιες</a:t>
            </a:r>
            <a:r>
              <a:rPr lang="el-GR" dirty="0"/>
              <a:t> </a:t>
            </a:r>
            <a:r>
              <a:rPr lang="el-GR" dirty="0" err="1"/>
              <a:t>Χρηση</a:t>
            </a:r>
            <a:r>
              <a:rPr lang="el-GR" dirty="0"/>
              <a:t> Αεροστρωματος </a:t>
            </a:r>
            <a:r>
              <a:rPr lang="el-GR" dirty="0" err="1"/>
              <a:t>Κατακλισεως</a:t>
            </a:r>
            <a:r>
              <a:rPr lang="el-GR" dirty="0"/>
              <a:t> 0223005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66462" y="1692533"/>
            <a:ext cx="2354672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266462" y="2397901"/>
            <a:ext cx="2354672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2707180" y="1692533"/>
            <a:ext cx="2355597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707180" y="2397901"/>
            <a:ext cx="2355597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5366-87AA-40F7-A7A7-445985D9DC4A}" type="datetime6">
              <a:rPr lang="en-US" smtClean="0"/>
              <a:t>April 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/>
              <a:t>Οδηγιες</a:t>
            </a:r>
            <a:r>
              <a:rPr lang="el-GR" dirty="0"/>
              <a:t> </a:t>
            </a:r>
            <a:r>
              <a:rPr lang="el-GR" dirty="0" err="1"/>
              <a:t>Χρηση</a:t>
            </a:r>
            <a:r>
              <a:rPr lang="el-GR" dirty="0"/>
              <a:t> Αεροστρωματος </a:t>
            </a:r>
            <a:r>
              <a:rPr lang="el-GR" dirty="0" err="1"/>
              <a:t>Κατακλισεως</a:t>
            </a:r>
            <a:r>
              <a:rPr lang="el-GR" dirty="0"/>
              <a:t> 0223005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1B04-431C-4C1E-BAF2-0C45D602A3B9}" type="datetime6">
              <a:rPr lang="en-US" smtClean="0"/>
              <a:t>April 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/>
              <a:t>Οδηγιες</a:t>
            </a:r>
            <a:r>
              <a:rPr lang="el-GR" dirty="0"/>
              <a:t> </a:t>
            </a:r>
            <a:r>
              <a:rPr lang="el-GR" dirty="0" err="1"/>
              <a:t>Χρηση</a:t>
            </a:r>
            <a:r>
              <a:rPr lang="el-GR" dirty="0"/>
              <a:t> Αεροστρωματος </a:t>
            </a:r>
            <a:r>
              <a:rPr lang="el-GR" dirty="0" err="1"/>
              <a:t>Κατακλισεως</a:t>
            </a:r>
            <a:r>
              <a:rPr lang="el-GR" dirty="0"/>
              <a:t> 0223005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6919-44C4-48C9-BA08-0799D7A9C26C}" type="datetime6">
              <a:rPr lang="en-US" smtClean="0"/>
              <a:t>April 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/>
              <a:t>Οδηγιες</a:t>
            </a:r>
            <a:r>
              <a:rPr lang="el-GR" dirty="0"/>
              <a:t> </a:t>
            </a:r>
            <a:r>
              <a:rPr lang="el-GR" dirty="0" err="1"/>
              <a:t>Χρηση</a:t>
            </a:r>
            <a:r>
              <a:rPr lang="el-GR" dirty="0"/>
              <a:t> Αεροστρωματος </a:t>
            </a:r>
            <a:r>
              <a:rPr lang="el-GR" dirty="0" err="1"/>
              <a:t>Κατακλισεως</a:t>
            </a:r>
            <a:r>
              <a:rPr lang="el-GR" dirty="0"/>
              <a:t> 0223005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66462" y="301050"/>
            <a:ext cx="1753283" cy="12812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083584" y="301051"/>
            <a:ext cx="2979192" cy="64533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66462" y="1582266"/>
            <a:ext cx="1753283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EF92-917E-47FD-80AB-DBEEA823583B}" type="datetime6">
              <a:rPr lang="en-US" smtClean="0"/>
              <a:t>April 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/>
              <a:t>Οδηγιες</a:t>
            </a:r>
            <a:r>
              <a:rPr lang="el-GR" dirty="0"/>
              <a:t> </a:t>
            </a:r>
            <a:r>
              <a:rPr lang="el-GR" dirty="0" err="1"/>
              <a:t>Χρηση</a:t>
            </a:r>
            <a:r>
              <a:rPr lang="el-GR" dirty="0"/>
              <a:t> Αεροστρωματος </a:t>
            </a:r>
            <a:r>
              <a:rPr lang="el-GR" dirty="0" err="1"/>
              <a:t>Κατακλισεως</a:t>
            </a:r>
            <a:r>
              <a:rPr lang="el-GR" dirty="0"/>
              <a:t> 0223005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4568" y="5292886"/>
            <a:ext cx="3197543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44568" y="675613"/>
            <a:ext cx="3197543" cy="4536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044568" y="5917739"/>
            <a:ext cx="3197543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2E20-AABC-4B0F-8EBA-10AD9724B829}" type="datetime6">
              <a:rPr lang="en-US" smtClean="0"/>
              <a:t>April 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/>
              <a:t>Οδηγιες</a:t>
            </a:r>
            <a:r>
              <a:rPr lang="el-GR" dirty="0"/>
              <a:t> </a:t>
            </a:r>
            <a:r>
              <a:rPr lang="el-GR" dirty="0" err="1"/>
              <a:t>Χρηση</a:t>
            </a:r>
            <a:r>
              <a:rPr lang="el-GR" dirty="0"/>
              <a:t> Αεροστρωματος </a:t>
            </a:r>
            <a:r>
              <a:rPr lang="el-GR" dirty="0" err="1"/>
              <a:t>Κατακλισεως</a:t>
            </a:r>
            <a:r>
              <a:rPr lang="el-GR" dirty="0"/>
              <a:t> 0223005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266462" y="302803"/>
            <a:ext cx="4796314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66462" y="1764296"/>
            <a:ext cx="4796314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266463" y="7008172"/>
            <a:ext cx="1243489" cy="402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35CE1-0747-464A-B85E-AA2C1342174A}" type="datetime6">
              <a:rPr lang="en-US" smtClean="0"/>
              <a:t>April 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1820823" y="7008172"/>
            <a:ext cx="1687592" cy="402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dirty="0" err="1"/>
              <a:t>Οδηγιες</a:t>
            </a:r>
            <a:r>
              <a:rPr lang="el-GR" dirty="0"/>
              <a:t> </a:t>
            </a:r>
            <a:r>
              <a:rPr lang="el-GR" dirty="0" err="1"/>
              <a:t>Χρηση</a:t>
            </a:r>
            <a:r>
              <a:rPr lang="el-GR" dirty="0"/>
              <a:t> Αεροστρωματος </a:t>
            </a:r>
            <a:r>
              <a:rPr lang="el-GR" dirty="0" err="1"/>
              <a:t>Κατακλισεως</a:t>
            </a:r>
            <a:r>
              <a:rPr lang="el-GR" dirty="0"/>
              <a:t> 0223005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3819288" y="7008172"/>
            <a:ext cx="1243489" cy="402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t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18" Type="http://schemas.openxmlformats.org/officeDocument/2006/relationships/image" Target="../media/image3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17" Type="http://schemas.openxmlformats.org/officeDocument/2006/relationships/image" Target="../media/image38.emf"/><Relationship Id="rId2" Type="http://schemas.openxmlformats.org/officeDocument/2006/relationships/image" Target="../media/image23.emf"/><Relationship Id="rId16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5" Type="http://schemas.openxmlformats.org/officeDocument/2006/relationships/image" Target="../media/image36.emf"/><Relationship Id="rId10" Type="http://schemas.openxmlformats.org/officeDocument/2006/relationships/image" Target="../media/image31.emf"/><Relationship Id="rId19" Type="http://schemas.openxmlformats.org/officeDocument/2006/relationships/image" Target="../media/image40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7" y="1844303"/>
            <a:ext cx="3722284" cy="1167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226" y="5302264"/>
            <a:ext cx="5040561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a-DK" sz="1400" b="1">
                <a:cs typeface="Arial" panose="020B0604020202020204" pitchFamily="34" charset="0"/>
              </a:rPr>
              <a:t>ΟΔΗΓΙΕΣ ΧΡΗΣΗΣ: </a:t>
            </a:r>
            <a:r>
              <a:rPr lang="da-DK" sz="1400" b="1">
                <a:solidFill>
                  <a:srgbClr val="0070C0"/>
                </a:solidFill>
                <a:cs typeface="Arial" panose="020B0604020202020204" pitchFamily="34" charset="0"/>
              </a:rPr>
              <a:t>ΓΕΡΑΝΟΣ ΑΝΥΨΩΣΗΣ «ΑΧΙΛΛΕΑΣ» (150Kg)</a:t>
            </a:r>
          </a:p>
          <a:p>
            <a:r>
              <a:rPr lang="da-DK" sz="1400" b="1">
                <a:cs typeface="Arial" panose="020B0604020202020204" pitchFamily="34" charset="0"/>
              </a:rPr>
              <a:t>BRUGSANVISNING: </a:t>
            </a:r>
            <a:r>
              <a:rPr lang="da-DK" sz="1400" b="1">
                <a:solidFill>
                  <a:srgbClr val="0070C0"/>
                </a:solidFill>
                <a:cs typeface="Arial" panose="020B0604020202020204" pitchFamily="34" charset="0"/>
              </a:rPr>
              <a:t>ELEKTRISK SAMMENKLAPPELIG PERSONLØFTER "ACHILLEAS" (150 kg)</a:t>
            </a:r>
          </a:p>
          <a:p>
            <a:endParaRPr lang="en-US" sz="1400" b="1" dirty="0">
              <a:cs typeface="Arial" panose="020B060402020202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933489" y="6012879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/>
              <a:t>REF</a:t>
            </a:r>
            <a:r>
              <a:rPr lang="da-DK" b="1">
                <a:solidFill>
                  <a:srgbClr val="0070C0"/>
                </a:solidFill>
              </a:rPr>
              <a:t>: 0803150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5789" y="6444927"/>
            <a:ext cx="4686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b="1" dirty="0" err="1">
                <a:latin typeface="Calibri Light" panose="020F0302020204030204" pitchFamily="34" charset="0"/>
              </a:rPr>
              <a:t>Δι</a:t>
            </a:r>
            <a:r>
              <a:rPr lang="da-DK" sz="800" b="1" dirty="0">
                <a:latin typeface="Calibri Light" panose="020F0302020204030204" pitchFamily="34" charset="0"/>
              </a:rPr>
              <a:t>αβάστε το εγχειρίδιο οδηγιών πριν από τη χρήση και φυλάξτε το για μελλοντική αναφορά.</a:t>
            </a:r>
          </a:p>
          <a:p>
            <a:r>
              <a:rPr lang="da-DK" sz="800" b="1" dirty="0" err="1">
                <a:latin typeface="Calibri Light" panose="020F0302020204030204" pitchFamily="34" charset="0"/>
              </a:rPr>
              <a:t>Σημ</a:t>
            </a:r>
            <a:r>
              <a:rPr lang="da-DK" sz="800" b="1" dirty="0">
                <a:latin typeface="Calibri Light" panose="020F0302020204030204" pitchFamily="34" charset="0"/>
              </a:rPr>
              <a:t>αντικές οδηγίες ασφαλείας</a:t>
            </a:r>
          </a:p>
          <a:p>
            <a:r>
              <a:rPr lang="da-DK" sz="800" b="1" dirty="0">
                <a:latin typeface="Calibri Light" panose="020F0302020204030204" pitchFamily="34" charset="0"/>
              </a:rPr>
              <a:t>Læs brugsanvisningen før brug, og gem den til fremtidig reference.</a:t>
            </a:r>
          </a:p>
          <a:p>
            <a:r>
              <a:rPr lang="da-DK" sz="800" b="1" dirty="0">
                <a:latin typeface="Calibri Light" panose="020F0302020204030204" pitchFamily="34" charset="0"/>
              </a:rPr>
              <a:t>Vigtige sikkerhedsinstruktioner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69" y="108223"/>
            <a:ext cx="779818" cy="844927"/>
          </a:xfrm>
          <a:prstGeom prst="rect">
            <a:avLst/>
          </a:prstGeom>
        </p:spPr>
      </p:pic>
      <p:pic>
        <p:nvPicPr>
          <p:cNvPr id="1026" name="图片 65" descr="图片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55" y="3181981"/>
            <a:ext cx="2959659" cy="197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W06206（1）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0" y="3297481"/>
            <a:ext cx="2189229" cy="145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9954C21F-5F01-4DD4-B99B-2D23841C33C9}"/>
              </a:ext>
            </a:extLst>
          </p:cNvPr>
          <p:cNvGrpSpPr/>
          <p:nvPr/>
        </p:nvGrpSpPr>
        <p:grpSpPr>
          <a:xfrm>
            <a:off x="1896132" y="136062"/>
            <a:ext cx="1479301" cy="1337324"/>
            <a:chOff x="0" y="0"/>
            <a:chExt cx="1798955" cy="1595755"/>
          </a:xfrm>
        </p:grpSpPr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91810CD0-9429-4627-A846-82CA3388C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09675"/>
              <a:ext cx="726440" cy="358775"/>
            </a:xfrm>
            <a:prstGeom prst="rect">
              <a:avLst/>
            </a:prstGeom>
          </p:spPr>
        </p:pic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935AD83D-BB83-43EB-9BF4-723538393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525" y="1190625"/>
              <a:ext cx="646430" cy="405130"/>
            </a:xfrm>
            <a:prstGeom prst="rect">
              <a:avLst/>
            </a:prstGeom>
          </p:spPr>
        </p:pic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FBA0857E-E4D1-4E08-8967-25BB588F4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7675" y="0"/>
              <a:ext cx="1029970" cy="1029970"/>
            </a:xfrm>
            <a:prstGeom prst="rect">
              <a:avLst/>
            </a:prstGeom>
          </p:spPr>
        </p:pic>
      </p:grp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C3D320C-A083-41FA-A92F-C8B6631C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1D98B-F500-447E-A0F3-45A609477FB5}" type="datetime6">
              <a:rPr lang="en-US" smtClean="0"/>
              <a:t>April 26</a:t>
            </a:fld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C29133C-1649-4ED9-9ADB-86089A68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</a:t>
            </a:fld>
            <a:endParaRPr lang="el-GR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7BF9384-EE0A-CF53-8B2B-B519E6690C31}"/>
              </a:ext>
            </a:extLst>
          </p:cNvPr>
          <p:cNvSpPr txBox="1"/>
          <p:nvPr/>
        </p:nvSpPr>
        <p:spPr>
          <a:xfrm>
            <a:off x="-5789" y="150525"/>
            <a:ext cx="1319530" cy="494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9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FLERSPROGEDE VEJLEDNINGER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C451BDE-82E4-8921-CE57-1B8F112EE2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1" y="534065"/>
            <a:ext cx="798195" cy="7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66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533552"/>
              </p:ext>
            </p:extLst>
          </p:nvPr>
        </p:nvGraphicFramePr>
        <p:xfrm>
          <a:off x="28572" y="521689"/>
          <a:ext cx="4968552" cy="1304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506">
                <a:tc>
                  <a:txBody>
                    <a:bodyPr/>
                    <a:lstStyle/>
                    <a:p>
                      <a:r>
                        <a:rPr lang="da-DK" sz="1000" baseline="0"/>
                        <a:t>HÅNDTAGETS HØJDE FRA JORDEN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/>
                        <a:t>115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506">
                <a:tc>
                  <a:txBody>
                    <a:bodyPr/>
                    <a:lstStyle/>
                    <a:p>
                      <a:r>
                        <a:rPr lang="da-DK" sz="1000"/>
                        <a:t>INDGANGSSPÆNDING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/>
                        <a:t>220 V – 50 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506">
                <a:tc>
                  <a:txBody>
                    <a:bodyPr/>
                    <a:lstStyle/>
                    <a:p>
                      <a:r>
                        <a:rPr lang="da-DK" sz="1000"/>
                        <a:t>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/>
                        <a:t>24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506">
                <a:tc>
                  <a:txBody>
                    <a:bodyPr/>
                    <a:lstStyle/>
                    <a:p>
                      <a:r>
                        <a:rPr lang="da-DK" sz="1000"/>
                        <a:t>MAKSIMAL PATIENTVÆGT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/>
                        <a:t>150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686">
                <a:tc>
                  <a:txBody>
                    <a:bodyPr/>
                    <a:lstStyle/>
                    <a:p>
                      <a:r>
                        <a:rPr lang="da-DK" sz="1000"/>
                        <a:t>LØFTERENS VÆGT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/>
                        <a:t>43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180BE287-E3CB-4523-81E8-DB3B41A50992}"/>
              </a:ext>
            </a:extLst>
          </p:cNvPr>
          <p:cNvGrpSpPr/>
          <p:nvPr/>
        </p:nvGrpSpPr>
        <p:grpSpPr>
          <a:xfrm>
            <a:off x="0" y="120545"/>
            <a:ext cx="7704856" cy="307777"/>
            <a:chOff x="-14897" y="2833365"/>
            <a:chExt cx="4426249" cy="307776"/>
          </a:xfrm>
        </p:grpSpPr>
        <p:sp>
          <p:nvSpPr>
            <p:cNvPr id="10" name="Ορθογώνιο 9">
              <a:extLst>
                <a:ext uri="{FF2B5EF4-FFF2-40B4-BE49-F238E27FC236}">
                  <a16:creationId xmlns:a16="http://schemas.microsoft.com/office/drawing/2014/main" id="{CFEFF0F6-212D-4903-973D-AF9FACC20B5D}"/>
                </a:ext>
              </a:extLst>
            </p:cNvPr>
            <p:cNvSpPr/>
            <p:nvPr/>
          </p:nvSpPr>
          <p:spPr>
            <a:xfrm>
              <a:off x="324" y="2847061"/>
              <a:ext cx="1921264" cy="2756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Ορθογώνιο 10">
              <a:extLst>
                <a:ext uri="{FF2B5EF4-FFF2-40B4-BE49-F238E27FC236}">
                  <a16:creationId xmlns:a16="http://schemas.microsoft.com/office/drawing/2014/main" id="{87676604-BD55-494E-B187-C44CBFF4517F}"/>
                </a:ext>
              </a:extLst>
            </p:cNvPr>
            <p:cNvSpPr/>
            <p:nvPr/>
          </p:nvSpPr>
          <p:spPr>
            <a:xfrm>
              <a:off x="-14897" y="2833365"/>
              <a:ext cx="4426249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TEKNISKE SPECIFIKATIONER </a:t>
              </a:r>
            </a:p>
          </p:txBody>
        </p:sp>
      </p:grp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A32C111-8A42-4814-BD40-1A006D79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A4A1-61CE-4655-BD89-327A0E688857}" type="datetime6">
              <a:rPr lang="en-US" smtClean="0"/>
              <a:t>April 26</a:t>
            </a:fld>
            <a:endParaRPr lang="en-US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39F9C79-7012-4CCA-AFF7-3C38A7E2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10</a:t>
            </a:fld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6BB4121-C40F-1BDD-9C94-0F5E5187D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0" y="1793534"/>
            <a:ext cx="4796314" cy="280876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50AB077-28EB-75F9-3C1E-3C9A892A7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371" y="4818967"/>
            <a:ext cx="1808495" cy="229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4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472841" y="1451717"/>
            <a:ext cx="2047761" cy="225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400" b="1" dirty="0">
                <a:latin typeface="Arial" panose="020B0604020202020204" pitchFamily="34" charset="0"/>
                <a:cs typeface="Arial" panose="020B0604020202020204" pitchFamily="34" charset="0"/>
              </a:rPr>
              <a:t>FORHOLDSREGLER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796598"/>
            <a:ext cx="5159722" cy="223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Læs og forstå disse anvisninger, inden du samler eller tager dette produkt i brug. Hvis du ikke forstår nogle af disse anvisninger, bedes du kontakte en sundhedsperson for at få vejledning i, hvordan du bruger dette produkt.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Hvis løfteren ikke er samlet korrekt, kan det medføre personskade.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Kontroller skruerne med jævne mellemrum, og stram dem, hvis det er nødvendigt.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Hvis der er beskadigede eller manglende dele, skal du straks kontakte forhandleren. Brug IKKE andre reservedele. Brug af uoriginale reservedele kan medføre personskader eller beskadigelse af løfteren.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Udsæt ikke produktet for temperaturer over 40 °C i længere tid, da dette kan beskadige produktet og dermed medføre risiko for personskade.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MOBIAK SA påtager sig intet ansvar for skader eller personskader, der skyldes forkert montering eller forkert brug af dette produkt.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Sørg for, at produktet er samlet korrekt i henhold til vejledningen, og at alle dele er fastgjort ordentligt, inden det tages i brug.</a:t>
            </a:r>
          </a:p>
        </p:txBody>
      </p:sp>
      <p:sp>
        <p:nvSpPr>
          <p:cNvPr id="16" name="Ορθογώνιο 15"/>
          <p:cNvSpPr/>
          <p:nvPr/>
        </p:nvSpPr>
        <p:spPr>
          <a:xfrm>
            <a:off x="66370" y="4500212"/>
            <a:ext cx="5093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Brug kun en våd klud og mild sæbe på overflader, der skal rengøres. </a:t>
            </a:r>
          </a:p>
          <a:p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Tør derefter grundigt, inden du tager produktet i brug.</a:t>
            </a:r>
          </a:p>
          <a:p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Hvis du har brug for at desinficere produktet, skal du bruge et almindeligt, mildt desinfektionsmiddel.</a:t>
            </a:r>
          </a:p>
          <a:p>
            <a:r>
              <a:rPr lang="da-DK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Brug aldrig syrer, baser eller opløsningsmidler som f.eks. acetone eller opløsningsvæsker.</a:t>
            </a:r>
          </a:p>
        </p:txBody>
      </p:sp>
      <p:sp>
        <p:nvSpPr>
          <p:cNvPr id="19" name="Ορθογώνιο 18"/>
          <p:cNvSpPr/>
          <p:nvPr/>
        </p:nvSpPr>
        <p:spPr>
          <a:xfrm>
            <a:off x="128730" y="4130362"/>
            <a:ext cx="2888704" cy="275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/>
              <a:t>RENGØRING OG DESINFEKTION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8A2B9-5055-4BB5-99F2-A17A78FF124B}"/>
              </a:ext>
            </a:extLst>
          </p:cNvPr>
          <p:cNvSpPr txBox="1"/>
          <p:nvPr/>
        </p:nvSpPr>
        <p:spPr>
          <a:xfrm>
            <a:off x="66370" y="6012879"/>
            <a:ext cx="51597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I tilfælde af skader eller funktionsfejl på dit produkt skal du kontakte den autoriserede og uddannede repræsentant.</a:t>
            </a:r>
          </a:p>
          <a:p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I tilfælde af strømsvigt skal du sænke den bordeauxrøde sikkerhedsring og dreje løfterøret manuelt.</a:t>
            </a:r>
          </a:p>
          <a:p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I nødstilfælde skal du trykke på den røde sikkerhedsknap.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84C4B10F-B46C-40FB-9A01-C234EBF68D78}"/>
              </a:ext>
            </a:extLst>
          </p:cNvPr>
          <p:cNvSpPr/>
          <p:nvPr/>
        </p:nvSpPr>
        <p:spPr>
          <a:xfrm>
            <a:off x="120003" y="5603735"/>
            <a:ext cx="1578616" cy="275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>
                <a:latin typeface="Arial" panose="020B0604020202020204" pitchFamily="34" charset="0"/>
                <a:cs typeface="Arial" panose="020B0604020202020204" pitchFamily="34" charset="0"/>
              </a:rPr>
              <a:t>VIGTIGT (!)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2A7C7D39-BE58-4685-AF3D-CC1CFACBDB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3" y="1410532"/>
            <a:ext cx="364462" cy="3080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DED775C-DB16-43D2-9347-BF9C8563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7135-C19D-4B29-957B-7C72FC4F99B5}" type="datetime6">
              <a:rPr lang="en-US" smtClean="0"/>
              <a:t>April 26</a:t>
            </a:fld>
            <a:endParaRPr lang="en-US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06F40EC-EF94-4BA1-8291-9E6E7F10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11</a:t>
            </a:fld>
            <a:endParaRPr lang="el-GR"/>
          </a:p>
        </p:txBody>
      </p:sp>
      <p:sp>
        <p:nvSpPr>
          <p:cNvPr id="5" name="Πλαίσιο κειμένου 15">
            <a:extLst>
              <a:ext uri="{FF2B5EF4-FFF2-40B4-BE49-F238E27FC236}">
                <a16:creationId xmlns:a16="http://schemas.microsoft.com/office/drawing/2014/main" id="{E08BFE6A-9F7C-4ECD-51D3-0672594C0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0" y="468263"/>
            <a:ext cx="4679950" cy="8948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000" b="1" u="sng">
                <a:latin typeface="Arial" panose="020B0604020202020204" pitchFamily="34" charset="0"/>
                <a:ea typeface="Calibri" panose="020F0502020204030204" pitchFamily="34" charset="0"/>
              </a:rPr>
              <a:t>INDBERETNING AF HÆNDELSER: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a-DK" sz="1000">
                <a:latin typeface="Arial" panose="020B0604020202020204" pitchFamily="34" charset="0"/>
                <a:ea typeface="Calibri" panose="020F0502020204030204" pitchFamily="34" charset="0"/>
              </a:rPr>
              <a:t> Enhver alvorlig hændelse, der opstår i forbindelse med brug af udstyret, skal indberettes til producenten og en kompetent myndighed i den medlemsstat, hvor brugeren og/eller patienten er bosiddende.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  <a:tabLst>
                <a:tab pos="2637155" algn="ctr"/>
                <a:tab pos="5274310" algn="r"/>
              </a:tabLst>
            </a:pPr>
            <a:r>
              <a:rPr lang="da-DK" sz="800" b="1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01053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Ορθογώνιο 12"/>
          <p:cNvSpPr/>
          <p:nvPr/>
        </p:nvSpPr>
        <p:spPr>
          <a:xfrm>
            <a:off x="266463" y="4461163"/>
            <a:ext cx="4852803" cy="2469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50" b="1" u="sng">
                <a:cs typeface="Arial" panose="020B0604020202020204" pitchFamily="34" charset="0"/>
              </a:rPr>
              <a:t>MILJØBESKYTTELSE</a:t>
            </a:r>
          </a:p>
          <a:p>
            <a:endParaRPr lang="en-US" sz="1050" b="1" u="sng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sz="1000">
                <a:cs typeface="Arial" panose="020B0604020202020204" pitchFamily="34" charset="0"/>
              </a:rPr>
              <a:t>Hvis du en dag finder ud af, at produktet skal udskiftes, eller at det ikke længere er brugbart for dig, bør du tage hensyn for at beskytte miljøet:</a:t>
            </a:r>
          </a:p>
          <a:p>
            <a:pPr>
              <a:lnSpc>
                <a:spcPct val="150000"/>
              </a:lnSpc>
            </a:pPr>
            <a:r>
              <a:rPr lang="da-DK" sz="1000">
                <a:cs typeface="Arial" panose="020B0604020202020204" pitchFamily="34" charset="0"/>
              </a:rPr>
              <a:t>1) Bortskaf ikke produktet sammen med andet husholdningsaffald (dette er også betydningen af det angivne genbrugssymbol).</a:t>
            </a:r>
          </a:p>
          <a:p>
            <a:pPr>
              <a:lnSpc>
                <a:spcPct val="150000"/>
              </a:lnSpc>
            </a:pPr>
            <a:r>
              <a:rPr lang="da-DK" sz="1000">
                <a:cs typeface="Arial" panose="020B0604020202020204" pitchFamily="34" charset="0"/>
              </a:rPr>
              <a:t>2) Kontakt din lokale kommune for at få at vide, hvor dit apparat skal afleveres til genbrug.</a:t>
            </a:r>
          </a:p>
          <a:p>
            <a:pPr>
              <a:lnSpc>
                <a:spcPct val="150000"/>
              </a:lnSpc>
            </a:pPr>
            <a:r>
              <a:rPr lang="da-DK" sz="1000">
                <a:cs typeface="Arial" panose="020B0604020202020204" pitchFamily="34" charset="0"/>
              </a:rPr>
              <a:t>3) Når du afleverer dit udtjente udstyr til genbrug på det rette sted, bidrager du både til at beskytte miljøet og sikre en korrekt håndtering af materialerne i dit produkt.</a:t>
            </a:r>
          </a:p>
          <a:p>
            <a:pPr>
              <a:lnSpc>
                <a:spcPct val="150000"/>
              </a:lnSpc>
            </a:pPr>
            <a:r>
              <a:rPr lang="da-DK" sz="1000">
                <a:cs typeface="Arial" panose="020B0604020202020204" pitchFamily="34" charset="0"/>
              </a:rPr>
              <a:t>4) De elektriske produkter kan på grund af deres konstruktionsmaterialer føre til miljø- og sundhedsrisici, hvis de ikke bortskaffes korrekt.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" y="4441108"/>
            <a:ext cx="321181" cy="35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Ομάδα 22"/>
          <p:cNvGrpSpPr/>
          <p:nvPr/>
        </p:nvGrpSpPr>
        <p:grpSpPr>
          <a:xfrm>
            <a:off x="28954" y="2479088"/>
            <a:ext cx="3728226" cy="307777"/>
            <a:chOff x="11062" y="-1126373"/>
            <a:chExt cx="3097729" cy="307776"/>
          </a:xfrm>
        </p:grpSpPr>
        <p:sp>
          <p:nvSpPr>
            <p:cNvPr id="24" name="Ορθογώνιο 23"/>
            <p:cNvSpPr/>
            <p:nvPr/>
          </p:nvSpPr>
          <p:spPr>
            <a:xfrm>
              <a:off x="11062" y="-1118012"/>
              <a:ext cx="3097729" cy="2756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25" name="Ορθογώνιο 24"/>
            <p:cNvSpPr/>
            <p:nvPr/>
          </p:nvSpPr>
          <p:spPr>
            <a:xfrm>
              <a:off x="77706" y="-1126373"/>
              <a:ext cx="3031085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OVERENSSTEMMELSESERKLÆRING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4102" y="2927477"/>
            <a:ext cx="4896867" cy="98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Vi er eneansvarlige for at erklære, at det medicinske udstyr, der er nævnt i denne erklæring, er af lavrisikoklasse (klasse I) og overholder kravene i EU-forordning 745/2017 og, hvor det er relevant, de standarder og den lovgivning, der henvises til.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7FDD08EE-5E08-49B8-8566-360444D5ADC1}"/>
              </a:ext>
            </a:extLst>
          </p:cNvPr>
          <p:cNvSpPr/>
          <p:nvPr/>
        </p:nvSpPr>
        <p:spPr>
          <a:xfrm>
            <a:off x="178483" y="239817"/>
            <a:ext cx="1521899" cy="275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>
                <a:latin typeface="Arial" panose="020B0604020202020204" pitchFamily="34" charset="0"/>
                <a:cs typeface="Arial" panose="020B0604020202020204" pitchFamily="34" charset="0"/>
              </a:rPr>
              <a:t>OBS (!)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AA2CE9-A3C2-49CE-A1CA-E9A83E944D33}"/>
              </a:ext>
            </a:extLst>
          </p:cNvPr>
          <p:cNvSpPr txBox="1"/>
          <p:nvPr/>
        </p:nvSpPr>
        <p:spPr>
          <a:xfrm>
            <a:off x="45931" y="561480"/>
            <a:ext cx="4811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Det er forbudt at anvende produktet til andre formål end dem, der er angivet i denne vejledning.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MOBIAK SA fraskriver sig ethvert ansvar for skader, der skyldes forkert brug af produktet eller brug, der afviger fra anvisningerne i denne vejledning.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MOBIAK SA forbeholder sig ret til at foretage ændringer i produktet og denne vejledning uden forudgående varsel med henblik på at forbedre produktets funktioner.</a:t>
            </a: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081F738-D879-439A-ABD6-61F05156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B0D5-10E6-4504-B776-414A65045C41}" type="datetime6">
              <a:rPr lang="en-US" smtClean="0"/>
              <a:t>April 26</a:t>
            </a:fld>
            <a:endParaRPr lang="en-US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2B47039-918F-4092-870F-4154B323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5032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/>
          <p:nvPr/>
        </p:nvSpPr>
        <p:spPr>
          <a:xfrm>
            <a:off x="60115" y="2363783"/>
            <a:ext cx="1656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b="1">
                <a:latin typeface="Arial" panose="020B0604020202020204" pitchFamily="34" charset="0"/>
                <a:cs typeface="Arial" panose="020B0604020202020204" pitchFamily="34" charset="0"/>
              </a:rPr>
              <a:t>Formular til garantikrav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23929" y="2844527"/>
            <a:ext cx="4954587" cy="30963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a-DK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kumimoji="0" lang="da-DK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kumimoji="0" lang="da-DK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køber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a-DK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Navn</a:t>
            </a:r>
            <a:r>
              <a:rPr lang="da-DK" sz="105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da-DK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
</a:t>
            </a:r>
            <a:br>
              <a:rPr kumimoji="0" lang="da-DK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da-DK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Købsdato:  </a:t>
            </a:r>
            <a:r>
              <a:rPr kumimoji="0" lang="da-DK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</a:t>
            </a:r>
            <a:r>
              <a:rPr kumimoji="0" lang="da-DK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S/N</a:t>
            </a:r>
            <a:r>
              <a:rPr kumimoji="0" lang="da-DK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a-DK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LOT:</a:t>
            </a:r>
            <a:r>
              <a:rPr kumimoji="0" lang="da-DK" sz="10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…………………………………..</a:t>
            </a:r>
            <a:r>
              <a:rPr kumimoji="0" lang="da-DK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kumimoji="0" lang="da-DK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…………………………………..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a-DK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om forhandler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a-DK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Navn:</a:t>
            </a:r>
            <a:r>
              <a:rPr lang="da-DK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a-DK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a-DK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Adresse</a:t>
            </a:r>
            <a:r>
              <a:rPr lang="da-DK" sz="105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da-DK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da-DK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Telefon:</a:t>
            </a:r>
            <a:r>
              <a:rPr kumimoji="0" lang="da-DK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……………………………….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da-DK" sz="105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</a:t>
            </a:r>
            <a:r>
              <a:rPr kumimoji="0" lang="da-DK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Forhandler-stempel</a:t>
            </a:r>
            <a:endParaRPr kumimoji="0" lang="el-GR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da-DK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35" y="30011"/>
            <a:ext cx="429596" cy="432047"/>
          </a:xfrm>
          <a:prstGeom prst="rect">
            <a:avLst/>
          </a:prstGeom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E26FF925-9949-44D2-AF65-5E90379FD985}"/>
              </a:ext>
            </a:extLst>
          </p:cNvPr>
          <p:cNvSpPr/>
          <p:nvPr/>
        </p:nvSpPr>
        <p:spPr>
          <a:xfrm>
            <a:off x="199095" y="153250"/>
            <a:ext cx="1812831" cy="275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400" b="1">
                <a:latin typeface="Arial" panose="020B0604020202020204" pitchFamily="34" charset="0"/>
                <a:cs typeface="Arial" panose="020B0604020202020204" pitchFamily="34" charset="0"/>
              </a:rPr>
              <a:t>GARANTI</a:t>
            </a: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55D7DEFC-4483-4EDC-984A-90B7282CF201}"/>
              </a:ext>
            </a:extLst>
          </p:cNvPr>
          <p:cNvSpPr/>
          <p:nvPr/>
        </p:nvSpPr>
        <p:spPr>
          <a:xfrm>
            <a:off x="125549" y="580649"/>
            <a:ext cx="51759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Produktet har garanti i en periode på to* (2) år fra købsdatoen.</a:t>
            </a:r>
          </a:p>
          <a:p>
            <a:pPr algn="just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Garantien dækker fabriksfejl og dækker </a:t>
            </a:r>
            <a:r>
              <a:rPr lang="da-DK" sz="1000" b="1"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 skader, der skyldes forkert brug, dårlig vedligeholdelse, ændringer, overforbrug eller manglende overholdelse af produktets brugsanvisning. Dækker heller </a:t>
            </a:r>
            <a:r>
              <a:rPr lang="da-DK" sz="1000" b="1">
                <a:latin typeface="Arial" panose="020B0604020202020204" pitchFamily="34" charset="0"/>
                <a:cs typeface="Arial" panose="020B0604020202020204" pitchFamily="34" charset="0"/>
              </a:rPr>
              <a:t>IKKE</a:t>
            </a:r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 de dele, der kan blive slidt under brug eller med tiden.</a:t>
            </a:r>
          </a:p>
          <a:p>
            <a:pPr algn="just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Skader eller defekter forårsaget af naturkatastrofer, uautoriseret vedligeholdelse eller reparation, forsyningsproblemer (hvor det er relevant) og transportører er ikke dækket af garantien.</a:t>
            </a:r>
          </a:p>
          <a:p>
            <a:pPr algn="just"/>
            <a:r>
              <a:rPr lang="da-DK" sz="1000" b="1">
                <a:latin typeface="Arial" panose="020B0604020202020204" pitchFamily="34" charset="0"/>
                <a:cs typeface="Arial" panose="020B0604020202020204" pitchFamily="34" charset="0"/>
              </a:rPr>
              <a:t>* Batteriet har seks (6) måneders garanti.</a:t>
            </a:r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87FBCF7-5AA1-492A-9DAF-B081EAF5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3FE8B-C23C-488B-9E62-78332091BBF2}" type="datetime6">
              <a:rPr lang="en-US" smtClean="0"/>
              <a:t>April 26</a:t>
            </a:fld>
            <a:endParaRPr lang="en-US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642F344C-4A7E-45A9-BC66-BB79D2A6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13</a:t>
            </a:fld>
            <a:endParaRPr lang="el-GR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643633F1-F2EF-4E98-9514-0155F0F3C3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94" y="6516991"/>
            <a:ext cx="1609673" cy="50400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0D80BF1-8A3B-49AF-88E0-31B89F078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24" y="6696859"/>
            <a:ext cx="403516" cy="288000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B4AB0F34-0CBC-4DB4-917F-81964A5D58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" y="6120991"/>
            <a:ext cx="283208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116102-BD28-43A3-B1C2-5C5BE5DB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FBD8-1BCE-4E56-9338-C2DCAEC2644A}" type="datetime6">
              <a:rPr lang="en-US" smtClean="0"/>
              <a:t>April 26</a:t>
            </a:fld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8E70B20-9F65-44FC-889A-9050F75E9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14</a:t>
            </a:fld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55D7DEFC-4483-4EDC-984A-90B7282CF201}"/>
              </a:ext>
            </a:extLst>
          </p:cNvPr>
          <p:cNvSpPr/>
          <p:nvPr/>
        </p:nvSpPr>
        <p:spPr>
          <a:xfrm>
            <a:off x="266463" y="252239"/>
            <a:ext cx="49151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dirty="0" err="1">
                <a:latin typeface="Arial" panose="020B0604020202020204" pitchFamily="34" charset="0"/>
                <a:cs typeface="Arial" panose="020B0604020202020204" pitchFamily="34" charset="0"/>
              </a:rPr>
              <a:t>Ερμηνεί</a:t>
            </a: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α Συμβόλων που Βρίσκονται στην Ετικέτα, στο Χαρτοκιβώτιο ή στις Οδηγίες χρήσης του Προϊόντος</a:t>
            </a:r>
          </a:p>
          <a:p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Beskrivelse af symboler, der er trykt på etiketten, hovedæsken og/eller brugsanvisningen</a:t>
            </a: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673511"/>
              </p:ext>
            </p:extLst>
          </p:nvPr>
        </p:nvGraphicFramePr>
        <p:xfrm>
          <a:off x="266700" y="1275702"/>
          <a:ext cx="4414143" cy="4974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9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Ιατρική Συσκευή </a:t>
                      </a:r>
                      <a:b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Medicinsk udstyr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Σήμα συμμόρφωσης 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 </a:t>
                      </a:r>
                      <a:b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CE-mærke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Κατασκευαστής</a:t>
                      </a:r>
                      <a:b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Producent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Ημερομηνία Παραγωγής 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Produktionsdato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Κωδικός Προϊόντος </a:t>
                      </a:r>
                      <a:b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Produktnummer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Διαβάστε τις Οδηγίες Χρήσης </a:t>
                      </a:r>
                    </a:p>
                    <a:p>
                      <a:pPr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Læs brugsanvisningen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Σειριακός Αριθμός </a:t>
                      </a:r>
                      <a:endParaRPr lang="el-GR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Serienummer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Μην χρησιμοποιείται εάν το κουτί είναι κατεστραμμένο </a:t>
                      </a:r>
                      <a:b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Må ikke anvendes, hvis emballagen er beskadiget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Αριθμός Παρτίδας </a:t>
                      </a:r>
                      <a:endParaRPr lang="da-DK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Batchnummer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Τοποθετήστε με αυτή τη Φορά </a:t>
                      </a:r>
                    </a:p>
                    <a:p>
                      <a:pPr>
                        <a:lnSpc>
                          <a:spcPts val="1030"/>
                        </a:lnSpc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Denne side op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98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Μοναδικός αναγνωριστικός κωδικός προϊόντος </a:t>
                      </a:r>
                    </a:p>
                    <a:p>
                      <a:pPr>
                        <a:lnSpc>
                          <a:spcPts val="985"/>
                        </a:lnSpc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Unik udstyrsidentifikation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Κρατήστε μακριά από ηλιοφάνεια</a:t>
                      </a:r>
                      <a:endParaRPr lang="bg-BG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Holdes væk fra sollys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92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575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Διατηρήστε Στεγνό </a:t>
                      </a:r>
                    </a:p>
                    <a:p>
                      <a:pPr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Holdes tør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Ύψος στοίβαξης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κιβώτια </a:t>
                      </a: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Stablehøjde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60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Χειριστείτε με προσοχή </a:t>
                      </a:r>
                    </a:p>
                    <a:p>
                      <a:pPr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Håndteres med forsigtighed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endParaRPr lang="bg-BG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Εύθραυστο </a:t>
                      </a:r>
                      <a:endParaRPr lang="da-DK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Skrøbelig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35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Χρήση Μόνο για Εσωτερικό Χώρο </a:t>
                      </a:r>
                      <a:b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Kun til indendørs brug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46" marR="434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Απόρριψη Ηλεκτρικών Εξαρτημάτων</a:t>
                      </a:r>
                      <a:endParaRPr lang="bg-BG" sz="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5"/>
                        </a:lnSpc>
                        <a:spcAft>
                          <a:spcPts val="0"/>
                        </a:spcAft>
                      </a:pPr>
                      <a:r>
                        <a:rPr lang="da-DK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Direktivet om affald af elektrisk og elektronisk udstyr</a:t>
                      </a:r>
                    </a:p>
                  </a:txBody>
                  <a:tcPr marL="4346" marR="434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12" name="Εικόνα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599" y="1289854"/>
            <a:ext cx="326092" cy="23839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599" y="1802799"/>
            <a:ext cx="362246" cy="28803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11" y="1275702"/>
            <a:ext cx="445800" cy="288034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19" y="1764407"/>
            <a:ext cx="350012" cy="31105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11" y="2301569"/>
            <a:ext cx="432050" cy="254926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529" y="2301569"/>
            <a:ext cx="356786" cy="308546"/>
          </a:xfrm>
          <a:prstGeom prst="rect">
            <a:avLst/>
          </a:prstGeom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403" y="2844527"/>
            <a:ext cx="494028" cy="313918"/>
          </a:xfrm>
          <a:prstGeom prst="rect">
            <a:avLst/>
          </a:prstGeom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2651" y="2814803"/>
            <a:ext cx="393988" cy="389764"/>
          </a:xfrm>
          <a:prstGeom prst="rect">
            <a:avLst/>
          </a:prstGeom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731" y="3335610"/>
            <a:ext cx="476728" cy="308672"/>
          </a:xfrm>
          <a:prstGeom prst="rect">
            <a:avLst/>
          </a:prstGeom>
        </p:spPr>
      </p:pic>
      <p:pic>
        <p:nvPicPr>
          <p:cNvPr id="21" name="Εικόνα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9320" y="3280446"/>
            <a:ext cx="328842" cy="432050"/>
          </a:xfrm>
          <a:prstGeom prst="rect">
            <a:avLst/>
          </a:prstGeom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403" y="3862761"/>
            <a:ext cx="494028" cy="349420"/>
          </a:xfrm>
          <a:prstGeom prst="rect">
            <a:avLst/>
          </a:prstGeom>
        </p:spPr>
      </p:pic>
      <p:pic>
        <p:nvPicPr>
          <p:cNvPr id="23" name="Εικόνα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4593" y="3814679"/>
            <a:ext cx="432046" cy="419426"/>
          </a:xfrm>
          <a:prstGeom prst="rect">
            <a:avLst/>
          </a:prstGeom>
        </p:spPr>
      </p:pic>
      <p:pic>
        <p:nvPicPr>
          <p:cNvPr id="24" name="Εικόνα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194" y="4397330"/>
            <a:ext cx="432048" cy="384674"/>
          </a:xfrm>
          <a:prstGeom prst="rect">
            <a:avLst/>
          </a:prstGeom>
        </p:spPr>
      </p:pic>
      <p:pic>
        <p:nvPicPr>
          <p:cNvPr id="25" name="Εικόνα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69320" y="4428703"/>
            <a:ext cx="364230" cy="374602"/>
          </a:xfrm>
          <a:prstGeom prst="rect">
            <a:avLst/>
          </a:prstGeom>
        </p:spPr>
      </p:pic>
      <p:pic>
        <p:nvPicPr>
          <p:cNvPr id="26" name="Εικόνα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0403" y="4932759"/>
            <a:ext cx="432048" cy="377484"/>
          </a:xfrm>
          <a:prstGeom prst="rect">
            <a:avLst/>
          </a:prstGeom>
        </p:spPr>
      </p:pic>
      <p:pic>
        <p:nvPicPr>
          <p:cNvPr id="27" name="Εικόνα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61595" y="5009117"/>
            <a:ext cx="368234" cy="301126"/>
          </a:xfrm>
          <a:prstGeom prst="rect">
            <a:avLst/>
          </a:prstGeom>
        </p:spPr>
      </p:pic>
      <p:pic>
        <p:nvPicPr>
          <p:cNvPr id="28" name="Εικόνα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85304" y="5475259"/>
            <a:ext cx="432048" cy="402372"/>
          </a:xfrm>
          <a:prstGeom prst="rect">
            <a:avLst/>
          </a:prstGeom>
        </p:spPr>
      </p:pic>
      <p:pic>
        <p:nvPicPr>
          <p:cNvPr id="29" name="Εικόνα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7201" y="5440399"/>
            <a:ext cx="495250" cy="44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-19448" y="669225"/>
            <a:ext cx="53486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Ο γερανός προορίζεται για την ανύψωση ατόμων με περιορισμένη κινητικότητα.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Ο γερανός είναι κατάλληλος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και για νοσοκομειακή χρήση και διευκολύνει την εξυπηρέτηση του εκάστοτε ασθενή.</a:t>
            </a:r>
          </a:p>
        </p:txBody>
      </p:sp>
      <p:grpSp>
        <p:nvGrpSpPr>
          <p:cNvPr id="10" name="Ομάδα 9"/>
          <p:cNvGrpSpPr/>
          <p:nvPr/>
        </p:nvGrpSpPr>
        <p:grpSpPr>
          <a:xfrm>
            <a:off x="50638" y="235698"/>
            <a:ext cx="3872203" cy="311512"/>
            <a:chOff x="-26810" y="287367"/>
            <a:chExt cx="3152724" cy="303168"/>
          </a:xfrm>
        </p:grpSpPr>
        <p:sp>
          <p:nvSpPr>
            <p:cNvPr id="5" name="Ορθογώνιο 4"/>
            <p:cNvSpPr/>
            <p:nvPr/>
          </p:nvSpPr>
          <p:spPr>
            <a:xfrm>
              <a:off x="-1" y="287367"/>
              <a:ext cx="2772632" cy="2756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-26810" y="291002"/>
              <a:ext cx="3152724" cy="299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ΠΕΡΙΓΡΑΦΗ - ΧΡΗΣΗ ΠΡΟΪΟΝΤΟΣ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9724" y="1248442"/>
            <a:ext cx="5329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ΠΡΟΣΟΧΗ: Ο γερανός υποστηρίζει ασθενείς έως και 150kg. Μην υπερβαίνετε αυτό το όριο.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Ο γερανός περιλαμβάνει φρένα στις πίσω ρόδες.</a:t>
            </a:r>
          </a:p>
        </p:txBody>
      </p:sp>
      <p:grpSp>
        <p:nvGrpSpPr>
          <p:cNvPr id="13" name="Ομάδα 12"/>
          <p:cNvGrpSpPr/>
          <p:nvPr/>
        </p:nvGrpSpPr>
        <p:grpSpPr>
          <a:xfrm>
            <a:off x="98627" y="1723606"/>
            <a:ext cx="1854995" cy="307777"/>
            <a:chOff x="-70225" y="2833365"/>
            <a:chExt cx="2445350" cy="307776"/>
          </a:xfrm>
        </p:grpSpPr>
        <p:sp>
          <p:nvSpPr>
            <p:cNvPr id="14" name="Ορθογώνιο 13"/>
            <p:cNvSpPr/>
            <p:nvPr/>
          </p:nvSpPr>
          <p:spPr>
            <a:xfrm>
              <a:off x="323" y="2847061"/>
              <a:ext cx="2304256" cy="2756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Ορθογώνιο 14"/>
            <p:cNvSpPr/>
            <p:nvPr/>
          </p:nvSpPr>
          <p:spPr>
            <a:xfrm>
              <a:off x="-70225" y="2833365"/>
              <a:ext cx="2445350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ΣΥΝΑΡΜΟΛΟΓΗΣΗ </a:t>
              </a:r>
            </a:p>
          </p:txBody>
        </p:sp>
      </p:grpSp>
      <p:sp>
        <p:nvSpPr>
          <p:cNvPr id="51" name="Rectangle 4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19" y="2106438"/>
            <a:ext cx="5279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Αφαιρέστε τα εξαρτήματα του κινητήρα, μην αφαιρείται τη βίδα καθώς είναι στερεωμένη στην θέση όπου πρέπει να εγκατασταθεί.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Αφαιρέστε τη ασφάλεια (μεταλλικό πίρο) ώστε να μπορέσει να στερεωθεί ο κύριος πυλώνας (δείτε τη παρακάτω φωτογραφία).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Ρυθμίστε το γερανό στην επιθυμητή θέση και τοποθετήστε την ασφάλεια (μεταλλικό πίρο) για να σταθεροποιηθεί.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Αφαιρέστε την βίδα όπως φαίνεται στην παρακάτω φωτογραφία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Εικόνα 29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46" y="2844527"/>
            <a:ext cx="127056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Εικόνα 31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02" y="5076775"/>
            <a:ext cx="961256" cy="19562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FDF8B05-F800-4412-A1F0-916A607C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C8A21-6038-4BDA-AFBD-41451B578893}" type="datetime6">
              <a:rPr lang="en-US" smtClean="0"/>
              <a:t>April 26</a:t>
            </a:fld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E60CBA6-8EA2-401F-BB1C-8C922991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231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339" y="287367"/>
            <a:ext cx="496855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Τοποθετήστε την μπαταρία στο σημείο όπως φαίνεται στην φωτογραφία και ξανά τοποθετήστε την βίδα. 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Συνδέστε το χειριστήριο στο σημείο που δείχνει η φωτογραφία.</a:t>
            </a:r>
          </a:p>
          <a:p>
            <a:pPr marL="342900" indent="-342900">
              <a:buFont typeface="+mj-lt"/>
              <a:buAutoNum type="arabicPeriod" startAt="6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 startAt="7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Τραβήξτε το κόκκινο κουμπί ασφαλείας προς τα έξω.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Τοποθετήστε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τον σάκο γερανού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Βεβαιωθείτε ότι όλες οι βίδες του γερανού είναι σφιγμένες σωστά με τη χρήση των εργαλείων που παρέχονται.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Ο γερανός ανύψωσης είναι έτοιμος προς χρήση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Χρησιμοποιείστε τα πεντάλ ώστε να ρυθμίσετε το επιθυμητό εύρος της βάσης του γερανού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309" y="3618175"/>
            <a:ext cx="789040" cy="210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63" y="612279"/>
            <a:ext cx="860016" cy="26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65C05F3-4698-4A7D-B332-B30D5AF64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D826-DDFF-4920-B88F-0F08584B7789}" type="datetime6">
              <a:rPr lang="en-US" smtClean="0"/>
              <a:t>April 26</a:t>
            </a:fld>
            <a:endParaRPr 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24126C6-DF80-4F6A-B20A-232C74073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977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Πίνακα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535568"/>
              </p:ext>
            </p:extLst>
          </p:nvPr>
        </p:nvGraphicFramePr>
        <p:xfrm>
          <a:off x="252351" y="525560"/>
          <a:ext cx="4824536" cy="1301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300">
                <a:tc>
                  <a:txBody>
                    <a:bodyPr/>
                    <a:lstStyle/>
                    <a:p>
                      <a:pPr algn="l"/>
                      <a:r>
                        <a:rPr lang="el-GR" sz="1000" dirty="0"/>
                        <a:t>ΥΨΟΣ ΧΕΙΡΟΛΑΒΗΣ</a:t>
                      </a:r>
                      <a:r>
                        <a:rPr lang="el-GR" sz="1000" baseline="0" dirty="0"/>
                        <a:t> ΑΠΟ ΤΟ ΕΔΑΦΟΣ</a:t>
                      </a:r>
                      <a:endParaRPr lang="el-G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115cm</a:t>
                      </a:r>
                      <a:endParaRPr lang="el-G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300">
                <a:tc>
                  <a:txBody>
                    <a:bodyPr/>
                    <a:lstStyle/>
                    <a:p>
                      <a:pPr algn="l"/>
                      <a:r>
                        <a:rPr lang="el-GR" sz="1000" dirty="0"/>
                        <a:t>ΤΑΣΗ ΕΙΣΟΔΟΥ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220V – 50Hz</a:t>
                      </a:r>
                      <a:endParaRPr lang="el-G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300">
                <a:tc>
                  <a:txBody>
                    <a:bodyPr/>
                    <a:lstStyle/>
                    <a:p>
                      <a:pPr algn="l"/>
                      <a:r>
                        <a:rPr lang="el-GR" sz="1000" dirty="0"/>
                        <a:t>ΜΟΤΕΡ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24V</a:t>
                      </a:r>
                      <a:endParaRPr lang="el-G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300">
                <a:tc>
                  <a:txBody>
                    <a:bodyPr/>
                    <a:lstStyle/>
                    <a:p>
                      <a:pPr algn="l"/>
                      <a:r>
                        <a:rPr lang="el-GR" sz="1000" dirty="0"/>
                        <a:t>ΜΕΓΙΣΤΟ ΒΑΡΟΣ ΑΣΘΕΝΗ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150Kg</a:t>
                      </a:r>
                      <a:endParaRPr lang="el-G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649">
                <a:tc>
                  <a:txBody>
                    <a:bodyPr/>
                    <a:lstStyle/>
                    <a:p>
                      <a:pPr algn="l"/>
                      <a:r>
                        <a:rPr lang="el-GR" sz="1000" dirty="0"/>
                        <a:t>ΒΑΡΟΣ ΣΥΣΚΕΥΗΣ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43Kg</a:t>
                      </a:r>
                      <a:endParaRPr lang="el-G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CC8E9C16-A01C-4F70-B8F7-BD6BCE06A089}"/>
              </a:ext>
            </a:extLst>
          </p:cNvPr>
          <p:cNvGrpSpPr/>
          <p:nvPr/>
        </p:nvGrpSpPr>
        <p:grpSpPr>
          <a:xfrm>
            <a:off x="216347" y="147521"/>
            <a:ext cx="5472608" cy="307777"/>
            <a:chOff x="-14897" y="2833365"/>
            <a:chExt cx="4204937" cy="307776"/>
          </a:xfrm>
        </p:grpSpPr>
        <p:sp>
          <p:nvSpPr>
            <p:cNvPr id="12" name="Ορθογώνιο 11">
              <a:extLst>
                <a:ext uri="{FF2B5EF4-FFF2-40B4-BE49-F238E27FC236}">
                  <a16:creationId xmlns:a16="http://schemas.microsoft.com/office/drawing/2014/main" id="{A4E23EB9-DAE1-4407-B5EA-9C9F99EF0456}"/>
                </a:ext>
              </a:extLst>
            </p:cNvPr>
            <p:cNvSpPr/>
            <p:nvPr/>
          </p:nvSpPr>
          <p:spPr>
            <a:xfrm>
              <a:off x="324" y="2847061"/>
              <a:ext cx="1921264" cy="2756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Ορθογώνιο 12">
              <a:extLst>
                <a:ext uri="{FF2B5EF4-FFF2-40B4-BE49-F238E27FC236}">
                  <a16:creationId xmlns:a16="http://schemas.microsoft.com/office/drawing/2014/main" id="{D9D1A74D-DC51-492D-8FE2-BB2520C54EDD}"/>
                </a:ext>
              </a:extLst>
            </p:cNvPr>
            <p:cNvSpPr/>
            <p:nvPr/>
          </p:nvSpPr>
          <p:spPr>
            <a:xfrm>
              <a:off x="-14897" y="2833365"/>
              <a:ext cx="4204937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ΤΕΧΝΙΚΑ ΧΑΡΑΚΤΗΡΙΣΤΙΚΑ </a:t>
              </a:r>
            </a:p>
          </p:txBody>
        </p:sp>
      </p:grp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D9EB385-4CCF-4256-8902-6EC78E26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8E78A-44F5-4B46-8C1A-187B9B32A67E}" type="datetime6">
              <a:rPr lang="en-US" smtClean="0"/>
              <a:t>April 26</a:t>
            </a:fld>
            <a:endParaRPr 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C53D22C9-4DF7-49D3-A539-966A8E7C9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4</a:t>
            </a:fld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7A4698E7-BC43-AF16-86ED-2CDFAAA51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0" y="1793534"/>
            <a:ext cx="4796314" cy="280876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196C972-E2FA-F8CA-104C-1ACB576D5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33" y="4746126"/>
            <a:ext cx="1962098" cy="234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396367" y="1200527"/>
            <a:ext cx="1908212" cy="2684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ΠΡΟΕΙΔΟΠΟΙΗΣΕΙΣ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82" y="1522536"/>
            <a:ext cx="515299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Διαβάστε και κατανοήστε αυτές τις οδηγίες προτού συναρμολογήσετε ή χρησιμοποιήσετε το συγκεκριμένο προϊόν. Εάν δεν καταλαβαίνετε κάποιο μέρος αυτών των οδηγιών, επικοινωνήστε με έναν επαγγελματία υγείας για οδηγίες σχετικά με τη χρήση αυτού του προϊόντος. 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Εάν ο γερανός δεν είναι σωστά συναρμολογημένος και προσαρμοσμένος, μπορεί να προκληθεί τραυματισμός.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Ελέγχετε σε τακτά χρονικά διαστήματα τις βίδες στο συγκεκριμένο προϊόν και σφίγγετε εάν αυτό κρίνεται απαραίτητο.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Αν τα εξαρτήματα είναι κατεστραμμένα ή λείπουν, επικοινωνήστε με τον αντιπρόσωπό σας αμέσως. ΜΗ χρησιμοποιείτε άλλα ανταλλακτικά. Η χρήση μη γνήσιων ανταλλακτικών θα μπορούσε να προκαλέσουν τραυματισμούς ή και ζημιές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Μην εκθέτετε το προϊόν σε θερμοκρασίες άνω των 40 ⁰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για μεγάλο χρονικό διάστημα, καθώς αυτό μπορεί να προκαλέσει φθορά του προϊόντος και κατ’ επέκταση πιθανό τραυματισμό του χρήστη.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Η ΜΟΒΙΑΚ Α.Ε δεν αναλαμβάνει καμία ευθύνη για οποιαδήποτε ζημιά ή τραυματισμό που προκαλείται από ακατάλληλη συναρμολόγηση ή λάθος χρήση αυτού του προϊόντος.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Βεβαιωθείτε ότι το προϊόν έχει συναρμολογηθεί όπως περιγράφεται και ότι όλα τα εξαρτήματα είναι καλά στερεωμένα, πριν τη χρήση.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80094" y="4565512"/>
            <a:ext cx="3568818" cy="275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ΚΑΘΑΡΙΣΜΟΣ ΚΑΙ ΑΠΟΛΥΜΑΝΣΗ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1994" y="4894669"/>
            <a:ext cx="49758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Χρησιμοποιείτε μόνο ένα καθαρό υγρό πανί και ήπιο σαπούνι στις επιφάνειες όπου χρήζουν καθαρισμό. Στη συνέχεια στεγνώστε καλά πριν χρησιμοποιήσετε το προϊόν.</a:t>
            </a:r>
          </a:p>
          <a:p>
            <a:pPr algn="just"/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Εάν πρέπει να απολυμάνετε το προϊόν, χρησιμοποιήστε ένα κοινό, ήπιο απολυμαντικό.</a:t>
            </a:r>
          </a:p>
          <a:p>
            <a:pPr algn="just"/>
            <a:r>
              <a:rPr lang="el-GR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Ποτέ μην χρησιμοποιείτε οξέα, αλκάλια ή διαλύτες όπως ακετόνη ή διαλυτικό</a:t>
            </a:r>
            <a:r>
              <a:rPr lang="en-US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41753" y="5798439"/>
            <a:ext cx="1512168" cy="275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ΣΗΜΑΝΤΙΚΟ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(!)</a:t>
            </a:r>
            <a:endParaRPr 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81" y="6158057"/>
            <a:ext cx="51529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Σε περίπτωση βλάβης ή δυσλειτουργίας του προϊόντος σας παρακαλούμε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επικοινωνήστε με τον εξουσιοδοτημένο και εκπαιδευμένο αντιπρόσωπο. </a:t>
            </a:r>
          </a:p>
          <a:p>
            <a:pPr algn="just"/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Σε περίπτωση διακοπής ρεύματος κατεβάστε τη μπορντό ροδέλα ασφαλείας και χειροκίνητα στρίψτε το σωλήνα ανύψωσης.</a:t>
            </a:r>
          </a:p>
          <a:p>
            <a:pPr algn="just"/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Σε περίπτωση έκτακτης ανάγκης πιέστε  το κόκκινο κουμπί ασφαλείας.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735E862-78C4-4E0D-AD22-5A2A0D692D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" y="1152741"/>
            <a:ext cx="364462" cy="3080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AFBCF7E-21FE-416C-8D46-289B858A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D4C3-6EA2-431F-91D4-0CA0D0E0F054}" type="datetime6">
              <a:rPr lang="en-US" smtClean="0"/>
              <a:t>April 26</a:t>
            </a:fld>
            <a:endParaRPr 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E10AA4E-CE4B-4F24-96A9-8C8D0850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5</a:t>
            </a:fld>
            <a:endParaRPr lang="el-GR"/>
          </a:p>
        </p:txBody>
      </p:sp>
      <p:sp>
        <p:nvSpPr>
          <p:cNvPr id="4" name="Πλαίσιο κειμένου 14">
            <a:extLst>
              <a:ext uri="{FF2B5EF4-FFF2-40B4-BE49-F238E27FC236}">
                <a16:creationId xmlns:a16="http://schemas.microsoft.com/office/drawing/2014/main" id="{C3D056B1-2CB6-9E4E-8495-547816F8B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8" y="128613"/>
            <a:ext cx="4679950" cy="10299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  <a:tabLst>
                <a:tab pos="2637155" algn="ctr"/>
                <a:tab pos="5274310" algn="r"/>
              </a:tabLst>
            </a:pPr>
            <a:r>
              <a:rPr lang="el-GR" sz="1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ΑΝΑΦΟΡΑ ΣΥΜΒΑΝΤΟΣ:</a:t>
            </a:r>
            <a:r>
              <a:rPr lang="el-GR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10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  <a:tabLst>
                <a:tab pos="2637155" algn="ctr"/>
                <a:tab pos="5274310" algn="r"/>
              </a:tabLst>
            </a:pPr>
            <a:r>
              <a:rPr lang="el-GR" sz="1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Οποιοδήποτε σοβαρό περιστατικό προκύψει σε σχέση με τη χρήση της συσκευής, θα πρέπει να αναφερθεί στον κατασκευαστή και στην αρμόδια αρχή του κράτους-μέλους στο οποίο διαμένει ο χρήστης και/ή ο ασθενής.</a:t>
            </a:r>
            <a:endParaRPr lang="el-GR" sz="1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  <a:tabLst>
                <a:tab pos="2637155" algn="ctr"/>
                <a:tab pos="5274310" algn="r"/>
              </a:tabLst>
            </a:pPr>
            <a:r>
              <a:rPr lang="el-GR" sz="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l-GR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  <a:tabLst>
                <a:tab pos="2637155" algn="ctr"/>
                <a:tab pos="5274310" algn="r"/>
              </a:tabLst>
            </a:pPr>
            <a:r>
              <a:rPr lang="el-GR" sz="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l-GR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2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/>
          <p:nvPr/>
        </p:nvSpPr>
        <p:spPr>
          <a:xfrm>
            <a:off x="414180" y="4131773"/>
            <a:ext cx="4576876" cy="306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ΠΡΟΣΤΑΣΙΑ ΤΟΥ ΠΕΡΙΒΑΛΛΟΝΤΟΣ</a:t>
            </a:r>
            <a:endParaRPr lang="el-G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Εάν κάποια μέρα διαπιστώσετε ότι το προϊόν σας χρειάζεται αντικατάσταση ἡ δεν σας χρησιμεύει πλέον, σκεφτείτε την προστασία του περιβάλλοντος:</a:t>
            </a:r>
          </a:p>
          <a:p>
            <a:pPr marL="228600" indent="-228600" algn="just">
              <a:lnSpc>
                <a:spcPct val="150000"/>
              </a:lnSpc>
              <a:buAutoNum type="arabicParenR"/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Μην πετάξετε το προϊόν σας μαζί με τα υπόλοιπα αστικά απόβλητα (αυτή είναι και η σημασία του αναγραφόμενου συμβόλου ανακύκλωσης).</a:t>
            </a:r>
          </a:p>
          <a:p>
            <a:pPr algn="just">
              <a:lnSpc>
                <a:spcPct val="150000"/>
              </a:lnSpc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2) Απευθυνθείτε στην Δημοτική Αρχή σας για να σας υποδείξει τα σημεἱα διάθεσης του προϊόντος σας για ανακύκλωση.</a:t>
            </a:r>
          </a:p>
          <a:p>
            <a:pPr algn="just">
              <a:lnSpc>
                <a:spcPct val="150000"/>
              </a:lnSpc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3) Διαθέτοντας το άχρηστο πλέον προϊόν σας στα σωστό σημείο</a:t>
            </a:r>
          </a:p>
          <a:p>
            <a:pPr algn="just">
              <a:lnSpc>
                <a:spcPct val="150000"/>
              </a:lnSpc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ανακύκλωσης βοηθάτε στην προστασία του περιβάλλοντος καθώς και στην εκμετάλλευση εκ νἐου των υλικών του προϊόντος σας.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4) Τα ηλεκτρικά προϊόντα λόγω των δομικών υλικών τους, εάν δεν απορριφθούν σωστά, μπορεί να οδηγήσουν σε περιβαλλοντικούς και επιπλέον κινδύνους για την υγεία.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" y="4184424"/>
            <a:ext cx="366594" cy="40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Ορθογώνιο 15"/>
          <p:cNvSpPr/>
          <p:nvPr/>
        </p:nvSpPr>
        <p:spPr>
          <a:xfrm>
            <a:off x="87553" y="430763"/>
            <a:ext cx="1352930" cy="275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ΠΡΟΣΟΧΗ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(!)</a:t>
            </a:r>
            <a:endParaRPr 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18" y="684287"/>
            <a:ext cx="5224867" cy="167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Η χρήση της παρακάτω συσκευής απαγορεύεται για σκοπούς διαφορετικούς από αυτούς που ορίζονται στο παρόν εγχειρίδιο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Η ΜΟΒΙΑΚ </a:t>
            </a:r>
            <a:r>
              <a:rPr lang="el-GR" sz="1000" dirty="0" err="1">
                <a:latin typeface="Arial" panose="020B0604020202020204" pitchFamily="34" charset="0"/>
                <a:cs typeface="Arial" panose="020B0604020202020204" pitchFamily="34" charset="0"/>
              </a:rPr>
              <a:t>Α.Ε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 απορρίπτει κάθε ευθύνη για ζημιές που προκύπτουν από ακατάλληλη χρήση της συσκευής ή χρήση άλλη από αυτή που αναφέρεται στο παρόν εγχειρίδιο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Η ΜΟΒΙΑΚ </a:t>
            </a:r>
            <a:r>
              <a:rPr lang="el-GR" sz="1000" dirty="0" err="1">
                <a:latin typeface="Arial" panose="020B0604020202020204" pitchFamily="34" charset="0"/>
                <a:cs typeface="Arial" panose="020B0604020202020204" pitchFamily="34" charset="0"/>
              </a:rPr>
              <a:t>Α.Ε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 διατηρεί το δικαίωμα να κάνει αλλαγές στη συσκευή και στο ακόλουθο εγχειρίδιο χωρίς προηγούμενη ειδοποίηση, προκειμένου να βελτιώσει τα χαρακτηριστικά του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935" y="3096630"/>
            <a:ext cx="5169972" cy="98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000" spc="40" dirty="0">
                <a:latin typeface="Arial" panose="020B0604020202020204" pitchFamily="34" charset="0"/>
                <a:cs typeface="Arial" panose="020B0604020202020204" pitchFamily="34" charset="0"/>
              </a:rPr>
              <a:t>Με αποκλειστική μας ευθύνη δηλώνουμε ότι τα αναφερόμενα </a:t>
            </a:r>
            <a:r>
              <a:rPr lang="el-GR" sz="1000" spc="40" dirty="0" err="1">
                <a:latin typeface="Arial" panose="020B0604020202020204" pitchFamily="34" charset="0"/>
                <a:cs typeface="Arial" panose="020B0604020202020204" pitchFamily="34" charset="0"/>
              </a:rPr>
              <a:t>Ιατροτεχνολογικά</a:t>
            </a:r>
            <a:r>
              <a:rPr lang="el-GR" sz="1000" spc="40" dirty="0">
                <a:latin typeface="Arial" panose="020B0604020202020204" pitchFamily="34" charset="0"/>
                <a:cs typeface="Arial" panose="020B0604020202020204" pitchFamily="34" charset="0"/>
              </a:rPr>
              <a:t> Προϊόντα στην παρούσα δήλωση είναι χαμηλής Κατηγορίας Διακινδύνευσης (</a:t>
            </a:r>
            <a:r>
              <a:rPr lang="el-GR" sz="1000" spc="40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l-GR" sz="10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000" spc="40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l-GR" sz="1000" spc="40" dirty="0">
                <a:latin typeface="Arial" panose="020B0604020202020204" pitchFamily="34" charset="0"/>
                <a:cs typeface="Arial" panose="020B0604020202020204" pitchFamily="34" charset="0"/>
              </a:rPr>
              <a:t> I) και πληρούν τις απαιτήσεις του Ευρωπαϊκού Κανονισμού 745/2017 και</a:t>
            </a:r>
            <a:r>
              <a:rPr lang="en-US" sz="10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000" spc="40" dirty="0">
                <a:latin typeface="Arial" panose="020B0604020202020204" pitchFamily="34" charset="0"/>
                <a:cs typeface="Arial" panose="020B0604020202020204" pitchFamily="34" charset="0"/>
              </a:rPr>
              <a:t>κατά περίπτωση τα αναφερόμενα πρότυπα και νομοθεσία.</a:t>
            </a:r>
          </a:p>
        </p:txBody>
      </p:sp>
      <p:grpSp>
        <p:nvGrpSpPr>
          <p:cNvPr id="21" name="Ομάδα 20"/>
          <p:cNvGrpSpPr/>
          <p:nvPr/>
        </p:nvGrpSpPr>
        <p:grpSpPr>
          <a:xfrm>
            <a:off x="48484" y="2578037"/>
            <a:ext cx="3264207" cy="402567"/>
            <a:chOff x="-1" y="287367"/>
            <a:chExt cx="3869576" cy="329376"/>
          </a:xfrm>
        </p:grpSpPr>
        <p:sp>
          <p:nvSpPr>
            <p:cNvPr id="22" name="Ορθογώνιο 21"/>
            <p:cNvSpPr/>
            <p:nvPr/>
          </p:nvSpPr>
          <p:spPr>
            <a:xfrm>
              <a:off x="-1" y="287367"/>
              <a:ext cx="2772632" cy="2756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l-G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Ορθογώνιο 22"/>
            <p:cNvSpPr/>
            <p:nvPr/>
          </p:nvSpPr>
          <p:spPr>
            <a:xfrm>
              <a:off x="22036" y="308967"/>
              <a:ext cx="3847539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ΔΗΛΩΣΗ ΣΥΜΜΟΡΦΩΣΗΣ </a:t>
              </a:r>
            </a:p>
          </p:txBody>
        </p:sp>
      </p:grp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9392596-E03C-4BB9-A210-4B9DC420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F7DB-14C0-4D90-A6E1-DBD0F234B5DE}" type="datetime6">
              <a:rPr lang="en-US" smtClean="0"/>
              <a:t>April 26</a:t>
            </a:fld>
            <a:endParaRPr 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DCAE9A3-998C-455B-8D72-664C98B2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209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72332" y="216183"/>
            <a:ext cx="1152128" cy="2756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ΕΓΓΥΗΣΗ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967" y="612279"/>
            <a:ext cx="5319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Το προϊόν φέρει εγγύηση καλής λειτουργίας για δύο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 (2) έτη από την ημερομηνία αγοράς του προϊόντος. </a:t>
            </a:r>
          </a:p>
          <a:p>
            <a:pPr algn="just"/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Η εγγύηση καλύπτει εργοστασιακές βλάβες &amp; ΔΕΝ καλύπτει βλάβες που προέρχονται από κακή χρήση, κακή συντήρηση, τροποποίηση, κατάχρηση ή και μη συμμόρφωση με τις οδηγίες χρήσης του προϊόντος.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Επίσης δεν καλύπτει τα τμήματα του προϊόντος που φθείρονται  με τη πάροδο του χρόνου, όπως είναι οι τροχοί, οι ασφάλειες των τροχών κτλ.</a:t>
            </a:r>
          </a:p>
          <a:p>
            <a:pPr algn="just"/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Επίσης δεν καλύπτονται εντός εγγύησης ζημιές ή ελαττώματα που προκαλούνται από: φυσικές καταστροφές, μη εξουσιοδοτημένη συντήρηση ή επισκευή, προβλήματα τροφοδοσίας (όπου προβλέπεται), εταιρίες μεταφορών.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l-GR" sz="1000" b="1" dirty="0">
                <a:latin typeface="Arial" panose="020B0604020202020204" pitchFamily="34" charset="0"/>
                <a:cs typeface="Arial" panose="020B0604020202020204" pitchFamily="34" charset="0"/>
              </a:rPr>
              <a:t>Η μπαταρία έχει έξι (6) μήνες εγγύηση.</a:t>
            </a:r>
          </a:p>
        </p:txBody>
      </p:sp>
      <p:sp>
        <p:nvSpPr>
          <p:cNvPr id="13" name="Rectangle 4"/>
          <p:cNvSpPr/>
          <p:nvPr/>
        </p:nvSpPr>
        <p:spPr>
          <a:xfrm>
            <a:off x="167743" y="2607554"/>
            <a:ext cx="15324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b="1" dirty="0">
                <a:latin typeface="Arial" panose="020B0604020202020204" pitchFamily="34" charset="0"/>
                <a:cs typeface="Arial" panose="020B0604020202020204" pitchFamily="34" charset="0"/>
              </a:rPr>
              <a:t>Φόρμα Εγγύησης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-3517" y="2988544"/>
            <a:ext cx="5326271" cy="28803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l-GR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Στοιχεία Αγοραστή</a:t>
            </a:r>
            <a:endParaRPr kumimoji="0" lang="el-GR" sz="1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el-GR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Ονοματεπώνυμο</a:t>
            </a:r>
            <a:r>
              <a:rPr kumimoji="0" lang="el-GR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: ………………………………………………………………………………………</a:t>
            </a:r>
            <a:b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l-GR" sz="105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Ημ</a:t>
            </a:r>
            <a:r>
              <a:rPr kumimoji="0" lang="el-GR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el-GR" sz="105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νία</a:t>
            </a:r>
            <a:r>
              <a:rPr kumimoji="0" lang="el-GR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Αγοράς:</a:t>
            </a:r>
            <a:r>
              <a:rPr kumimoji="0" lang="el-GR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……………………………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S/N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………………………………….</a:t>
            </a:r>
            <a:endParaRPr lang="el-G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LOT: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</a:t>
            </a:r>
            <a:r>
              <a:rPr kumimoji="0" lang="el-GR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Τηλέφωνο</a:t>
            </a:r>
            <a:r>
              <a:rPr kumimoji="0" lang="el-GR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 …………………………………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l-GR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l-G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l-GR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Στοιχεία Καταστήματος</a:t>
            </a:r>
            <a:endParaRPr kumimoji="0" lang="el-GR" sz="1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l-GR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Επωνυμία :</a:t>
            </a:r>
            <a:r>
              <a:rPr kumimoji="0" lang="el-GR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……………………………………………………………………………………….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l-GR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Διεύθυνση:</a:t>
            </a:r>
            <a:r>
              <a:rPr kumimoji="0" lang="el-GR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l-GR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Τηλέφωνο:</a:t>
            </a:r>
            <a:r>
              <a:rPr kumimoji="0" lang="el-GR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……………………………….	</a:t>
            </a:r>
            <a:r>
              <a:rPr kumimoji="0" lang="el-G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Σφραγίδα</a:t>
            </a:r>
            <a:r>
              <a:rPr kumimoji="0" 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l-G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καταστήματος</a:t>
            </a:r>
            <a:r>
              <a:rPr kumimoji="0" lang="el-G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94" y="6516991"/>
            <a:ext cx="1609673" cy="5040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E456245-3C72-4702-9389-78448FD9C5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35" y="30011"/>
            <a:ext cx="429596" cy="432047"/>
          </a:xfrm>
          <a:prstGeom prst="rect">
            <a:avLst/>
          </a:prstGeom>
        </p:spPr>
      </p:pic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6F8F01B-AF68-4551-96B9-4358452E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A52D-AFEF-4982-9709-AA5FF5631D09}" type="datetime6">
              <a:rPr lang="en-US" smtClean="0"/>
              <a:t>April 26</a:t>
            </a:fld>
            <a:endParaRPr lang="el-GR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623D912-99A6-49A8-BEED-DD35D8AE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7</a:t>
            </a:fld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944386-38CE-43F1-B84A-1E957DF158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24" y="6696859"/>
            <a:ext cx="403516" cy="28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A710B4A-7DE6-4645-A39B-B92EE7962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" y="6120991"/>
            <a:ext cx="283208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1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6106" y="676737"/>
            <a:ext cx="47900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Disse hjælpemidler er beregnet til at løfte og flytte personer med bevægelsesproblemer.</a:t>
            </a:r>
          </a:p>
          <a:p>
            <a:pPr algn="just"/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Løfteren er velegnet til både hospitals- og hjemmebrug.</a:t>
            </a:r>
          </a:p>
          <a:p>
            <a:pPr algn="just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FORSIGTIG: Løfteren kan bære patienter på op til 150 kg. Denne grænse må ikke overskrides.</a:t>
            </a:r>
          </a:p>
          <a:p>
            <a:pPr algn="just"/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Løfteren har bremser på baghjulene.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-1" y="235711"/>
            <a:ext cx="38519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b="1">
                <a:solidFill>
                  <a:schemeClr val="bg1"/>
                </a:solidFill>
                <a:cs typeface="Arial" panose="020B0604020202020204" pitchFamily="34" charset="0"/>
              </a:rPr>
              <a:t>PRODUKTBESKRIVELSE</a:t>
            </a:r>
          </a:p>
        </p:txBody>
      </p:sp>
      <p:grpSp>
        <p:nvGrpSpPr>
          <p:cNvPr id="13" name="Ομάδα 12"/>
          <p:cNvGrpSpPr/>
          <p:nvPr/>
        </p:nvGrpSpPr>
        <p:grpSpPr>
          <a:xfrm>
            <a:off x="83565" y="1907305"/>
            <a:ext cx="2004990" cy="523220"/>
            <a:chOff x="323" y="2824782"/>
            <a:chExt cx="2304256" cy="523218"/>
          </a:xfrm>
        </p:grpSpPr>
        <p:sp>
          <p:nvSpPr>
            <p:cNvPr id="14" name="Ορθογώνιο 13"/>
            <p:cNvSpPr/>
            <p:nvPr/>
          </p:nvSpPr>
          <p:spPr>
            <a:xfrm>
              <a:off x="323" y="2847061"/>
              <a:ext cx="2304256" cy="2756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Ορθογώνιο 14"/>
            <p:cNvSpPr/>
            <p:nvPr/>
          </p:nvSpPr>
          <p:spPr>
            <a:xfrm>
              <a:off x="60375" y="2824782"/>
              <a:ext cx="1605987" cy="523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SAMLING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2340471"/>
            <a:ext cx="52695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Fjern tilbehøret fra motoren. Fjern ikke skruen, da den sidder på det rette sted, som den skal.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Fjern sikringen (metalbolten), så hovedstolpen kan stabiliseres, som vist på billedet nedenfor.</a:t>
            </a: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Indstil den rigtige position for dig, og sæt sikringen (metalbolten) på plads igen for at stabilisere den.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da-DK" sz="1000">
                <a:latin typeface="Arial" panose="020B0604020202020204" pitchFamily="34" charset="0"/>
                <a:cs typeface="Arial" panose="020B0604020202020204" pitchFamily="34" charset="0"/>
              </a:rPr>
              <a:t>Fjern skruen som vist på det næste billede.</a:t>
            </a: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l-G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Εικόνα 1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15" y="2928757"/>
            <a:ext cx="1270568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Εικόνα 1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87" y="5220791"/>
            <a:ext cx="910224" cy="17395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1675700B-FD94-4BE0-AE13-198F9C17B417}"/>
              </a:ext>
            </a:extLst>
          </p:cNvPr>
          <p:cNvGrpSpPr/>
          <p:nvPr/>
        </p:nvGrpSpPr>
        <p:grpSpPr>
          <a:xfrm>
            <a:off x="83565" y="219179"/>
            <a:ext cx="4885312" cy="322298"/>
            <a:chOff x="-1" y="271291"/>
            <a:chExt cx="3215420" cy="291702"/>
          </a:xfrm>
        </p:grpSpPr>
        <p:sp>
          <p:nvSpPr>
            <p:cNvPr id="21" name="Ορθογώνιο 20">
              <a:extLst>
                <a:ext uri="{FF2B5EF4-FFF2-40B4-BE49-F238E27FC236}">
                  <a16:creationId xmlns:a16="http://schemas.microsoft.com/office/drawing/2014/main" id="{BCDEA2AB-73FD-4947-921A-401FC21290FA}"/>
                </a:ext>
              </a:extLst>
            </p:cNvPr>
            <p:cNvSpPr/>
            <p:nvPr/>
          </p:nvSpPr>
          <p:spPr>
            <a:xfrm>
              <a:off x="-1" y="287367"/>
              <a:ext cx="3215419" cy="2756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Ορθογώνιο 21">
              <a:extLst>
                <a:ext uri="{FF2B5EF4-FFF2-40B4-BE49-F238E27FC236}">
                  <a16:creationId xmlns:a16="http://schemas.microsoft.com/office/drawing/2014/main" id="{E91052AA-A9D5-46D5-8CCB-19C99856259E}"/>
                </a:ext>
              </a:extLst>
            </p:cNvPr>
            <p:cNvSpPr/>
            <p:nvPr/>
          </p:nvSpPr>
          <p:spPr>
            <a:xfrm>
              <a:off x="0" y="271291"/>
              <a:ext cx="3215419" cy="2351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PRODUKTBESKRIVELSE – PÅTÆNKT ANVENDELSE </a:t>
              </a:r>
            </a:p>
          </p:txBody>
        </p:sp>
      </p:grp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4D1B3A8-D28B-46C7-BC00-C96E0605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CC78-3EC5-441B-A2C4-B84B5EAAB1C5}" type="datetime6">
              <a:rPr lang="en-US" smtClean="0"/>
              <a:t>April 26</a:t>
            </a:fld>
            <a:endParaRPr lang="en-US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0E896EF-80CF-4C5B-B411-99E84F85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617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51" y="468263"/>
            <a:ext cx="522465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Sæt batteriet i som vist på billedet nedenfor, og skru skruen på plads igen.</a:t>
            </a: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Tilslut kontrolenheden som vist på det næste billede.</a:t>
            </a: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Træk den røde sikkerhedsknap udad.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Placer løfteposen.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Løfteren er klar til brug.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Sørg for, at alle løftebolte er korrekt spændt ved hjælp af det medfølgende værktøj.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Brug pedalerne til at indstille den ønskede bredde mellem løfterens fødder.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67" y="684287"/>
            <a:ext cx="860016" cy="26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634" y="3694078"/>
            <a:ext cx="860587" cy="239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0220EA4-4732-44CF-B132-A27E9A28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27AD-B336-4F53-AE5D-42332A6C86BB}" type="datetime6">
              <a:rPr lang="en-US" smtClean="0"/>
              <a:t>April 26</a:t>
            </a:fld>
            <a:endParaRPr lang="en-US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27E00FE-05F9-4AAB-AB08-274362BE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59021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12709</TotalTime>
  <Words>2162</Words>
  <Application>Microsoft Office PowerPoint</Application>
  <PresentationFormat>Προσαρμογή</PresentationFormat>
  <Paragraphs>375</Paragraphs>
  <Slides>14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filippos</dc:creator>
  <cp:lastModifiedBy>@DTP</cp:lastModifiedBy>
  <cp:revision>372</cp:revision>
  <cp:lastPrinted>2026-04-15T09:23:17Z</cp:lastPrinted>
  <dcterms:created xsi:type="dcterms:W3CDTF">2016-07-07T06:42:51Z</dcterms:created>
  <dcterms:modified xsi:type="dcterms:W3CDTF">2026-04-22T13:09:49Z</dcterms:modified>
</cp:coreProperties>
</file>